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56" r:id="rId2"/>
    <p:sldId id="261" r:id="rId3"/>
    <p:sldId id="258" r:id="rId4"/>
    <p:sldId id="260" r:id="rId5"/>
    <p:sldId id="257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B1B0D-A9F4-47FC-9988-7DFDCC4F125B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6D3F0-30F6-434B-9A41-1C0BFC9FE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D3F0-30F6-434B-9A41-1C0BFC9FEF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172A8-8786-46C3-B0DA-C9B49E9CDC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2162B5-9DF3-4AF6-9A95-3CB5F7BD9F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stwomen.org/" TargetMode="External"/><Relationship Id="rId2" Type="http://schemas.openxmlformats.org/officeDocument/2006/relationships/hyperlink" Target="mailto:cwid@coastwomen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              Coast Women In Development.</a:t>
            </a:r>
            <a:endParaRPr lang="en-US" sz="4000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600" dirty="0" smtClean="0"/>
              <a:t>Responding to Gender-Based               Violence </a:t>
            </a:r>
          </a:p>
          <a:p>
            <a:pPr marL="320040" indent="-320040" algn="ctr">
              <a:buNone/>
              <a:defRPr/>
            </a:pPr>
            <a:r>
              <a:rPr lang="en-US" sz="3600" dirty="0" smtClean="0"/>
              <a:t>Presented to Seventh Adventist Church at Mombasa </a:t>
            </a:r>
          </a:p>
          <a:p>
            <a:pPr marL="320040" indent="-320040" algn="ctr">
              <a:buNone/>
              <a:defRPr/>
            </a:pPr>
            <a:r>
              <a:rPr lang="en-US" sz="3600" dirty="0" smtClean="0"/>
              <a:t>County  -</a:t>
            </a:r>
            <a:r>
              <a:rPr lang="en-US" sz="3600" dirty="0" err="1" smtClean="0"/>
              <a:t>Bombolulu</a:t>
            </a:r>
            <a:r>
              <a:rPr lang="en-US" sz="3600" dirty="0" smtClean="0"/>
              <a:t> on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Oct 2011.</a:t>
            </a:r>
          </a:p>
          <a:p>
            <a:pPr marL="320040" indent="-320040" algn="ctr">
              <a:buNone/>
              <a:defRPr/>
            </a:pPr>
            <a:r>
              <a:rPr lang="en-US" sz="3300" dirty="0" smtClean="0"/>
              <a:t> </a:t>
            </a:r>
          </a:p>
          <a:p>
            <a:pPr marL="320040" indent="-320040">
              <a:buNone/>
              <a:defRPr/>
            </a:pPr>
            <a:r>
              <a:rPr lang="en-US" dirty="0" smtClean="0"/>
              <a:t>By Betty Sharon </a:t>
            </a:r>
          </a:p>
          <a:p>
            <a:pPr marL="320040" indent="-320040">
              <a:buNone/>
              <a:defRPr/>
            </a:pPr>
            <a:r>
              <a:rPr lang="en-US" dirty="0" err="1" smtClean="0"/>
              <a:t>Programmes</a:t>
            </a:r>
            <a:r>
              <a:rPr lang="en-US" dirty="0" smtClean="0"/>
              <a:t> Director</a:t>
            </a:r>
          </a:p>
          <a:p>
            <a:pPr marL="320040" indent="-320040">
              <a:buNone/>
              <a:defRPr/>
            </a:pPr>
            <a:r>
              <a:rPr lang="en-US" dirty="0" smtClean="0"/>
              <a:t>Coast Women In Development</a:t>
            </a:r>
          </a:p>
          <a:p>
            <a:pPr>
              <a:buNone/>
            </a:pPr>
            <a:r>
              <a:rPr lang="en-US" dirty="0" smtClean="0"/>
              <a:t>P.O. Box  12327 – 80117 </a:t>
            </a:r>
          </a:p>
          <a:p>
            <a:pPr>
              <a:buNone/>
            </a:pPr>
            <a:r>
              <a:rPr lang="en-US" dirty="0" smtClean="0"/>
              <a:t>Mombasa  Kenya.	</a:t>
            </a:r>
          </a:p>
          <a:p>
            <a:pPr>
              <a:buNone/>
            </a:pPr>
            <a:r>
              <a:rPr lang="en-US" dirty="0" smtClean="0"/>
              <a:t>Tel  +254  020 262 2268	</a:t>
            </a:r>
          </a:p>
          <a:p>
            <a:pPr>
              <a:buNone/>
            </a:pPr>
            <a:r>
              <a:rPr lang="en-US" dirty="0" smtClean="0"/>
              <a:t>Email  </a:t>
            </a:r>
            <a:r>
              <a:rPr lang="en-US" u="sng" dirty="0" smtClean="0">
                <a:hlinkClick r:id="rId2"/>
              </a:rPr>
              <a:t>cwid@coastwomen.org</a:t>
            </a:r>
            <a:r>
              <a:rPr lang="en-US" u="sng" dirty="0" smtClean="0"/>
              <a:t>   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Web   </a:t>
            </a:r>
            <a:r>
              <a:rPr lang="en-US" u="sng" dirty="0" smtClean="0">
                <a:hlinkClick r:id="rId3"/>
              </a:rPr>
              <a:t>www.coastwomen.org</a:t>
            </a:r>
            <a:endParaRPr lang="en-US" dirty="0" smtClean="0"/>
          </a:p>
          <a:p>
            <a:pPr marL="320040" indent="-320040">
              <a:buNone/>
              <a:defRPr/>
            </a:pPr>
            <a:endParaRPr lang="en-US" sz="2800" dirty="0"/>
          </a:p>
        </p:txBody>
      </p:sp>
      <p:pic>
        <p:nvPicPr>
          <p:cNvPr id="1026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295400"/>
            <a:ext cx="1447800" cy="1295400"/>
          </a:xfrm>
          <a:prstGeom prst="rect">
            <a:avLst/>
          </a:prstGeom>
          <a:noFill/>
        </p:spPr>
      </p:pic>
      <p:pic>
        <p:nvPicPr>
          <p:cNvPr id="26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4038600"/>
            <a:ext cx="24384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Intimate Partner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Clr>
                <a:schemeClr val="bg1"/>
              </a:buClr>
              <a:buFont typeface="Wingdings" pitchFamily="2" charset="2"/>
              <a:buNone/>
            </a:pPr>
            <a:r>
              <a:rPr lang="en-US" sz="4000" dirty="0" smtClean="0"/>
              <a:t>“Intimate partner violence is actual or threatened physical or sexual violence or psychological and emotional abuse directed toward a spouse, ex-spouse, current or former boyfriend or girlfriend, or current or former dating partner.” (Saltzman, et. al., 1999)</a:t>
            </a:r>
            <a:endParaRPr lang="en-US" sz="4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None/>
            </a:pPr>
            <a:endParaRPr lang="en-US" sz="4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n-US" sz="32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4864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5400" b="1" dirty="0" smtClean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"/>
            </a:pPr>
            <a:r>
              <a:rPr lang="en-US" sz="3200" b="1" dirty="0" smtClean="0"/>
              <a:t>Physical: </a:t>
            </a:r>
            <a:r>
              <a:rPr lang="en-US" sz="2800" i="1" dirty="0" smtClean="0"/>
              <a:t>slapping, kicking, burning, strangulating</a:t>
            </a:r>
            <a:endParaRPr lang="en-US" sz="3200" i="1" dirty="0" smtClean="0"/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"/>
            </a:pPr>
            <a:r>
              <a:rPr lang="en-US" sz="3200" b="1" dirty="0" smtClean="0"/>
              <a:t>Sexual:</a:t>
            </a:r>
            <a:r>
              <a:rPr lang="en-US" sz="2800" i="1" dirty="0" smtClean="0"/>
              <a:t>  coerced sex through force, threats, etc.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"/>
            </a:pPr>
            <a:r>
              <a:rPr lang="en-US" sz="3200" b="1" dirty="0" smtClean="0"/>
              <a:t>Psychological:</a:t>
            </a:r>
            <a:r>
              <a:rPr lang="en-US" sz="3200" dirty="0" smtClean="0"/>
              <a:t> </a:t>
            </a:r>
            <a:r>
              <a:rPr lang="en-US" sz="2800" i="1" dirty="0" smtClean="0"/>
              <a:t>isolation, verbal aggression, humiliation, stalking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"/>
            </a:pPr>
            <a:r>
              <a:rPr lang="en-US" sz="3200" b="1" dirty="0" smtClean="0"/>
              <a:t>Economic: </a:t>
            </a:r>
            <a:r>
              <a:rPr lang="en-US" sz="2800" i="1" dirty="0" smtClean="0"/>
              <a:t>with-holding funds, controlling victim’s access to health care, employment, etc.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"/>
            </a:pPr>
            <a:r>
              <a:rPr lang="en-US" sz="3200" i="1" dirty="0" smtClean="0">
                <a:latin typeface="Times New Roman" pitchFamily="18" charset="0"/>
              </a:rPr>
              <a:t>-Adapted from WHO TEACH-VIP, 2005           </a:t>
            </a:r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181600"/>
            <a:ext cx="14478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Sexual Compulsion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 dirty="0" smtClean="0">
                <a:cs typeface="Times New Roman" pitchFamily="18" charset="0"/>
              </a:rPr>
              <a:t>The act of forcing (or attempting to force) another individual through violence, threats, verbal insistence, deception, cultural expectations or economic circumstances to engage in sexual behaviour against her/his will.</a:t>
            </a:r>
            <a:r>
              <a:rPr lang="en-US" sz="2800" dirty="0" smtClean="0">
                <a:cs typeface="Times New Roman" pitchFamily="18" charset="0"/>
              </a:rPr>
              <a:t>. . </a:t>
            </a:r>
            <a:r>
              <a:rPr lang="en-GB" sz="2800" dirty="0" smtClean="0">
                <a:cs typeface="Times New Roman" pitchFamily="18" charset="0"/>
              </a:rPr>
              <a:t>it includes a wide range of behaviours from violent forcible rape to more contested areas that require young women to marry and sexually service men not of their choosing.”  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GB" sz="2400" i="1" dirty="0" smtClean="0">
                <a:cs typeface="Times New Roman" pitchFamily="18" charset="0"/>
              </a:rPr>
              <a:t>	</a:t>
            </a:r>
            <a:endParaRPr lang="en-US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5181600"/>
            <a:ext cx="14478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>Attitudes toward Gender-Based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Notion that men have the right to control wives’ behavior and to ‘discipline’ them</a:t>
            </a:r>
            <a:r>
              <a:rPr lang="en-US" sz="3200" dirty="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endParaRPr lang="en-US" sz="3200" i="1" dirty="0" smtClean="0"/>
          </a:p>
          <a:p>
            <a:pPr>
              <a:lnSpc>
                <a:spcPct val="90000"/>
              </a:lnSpc>
            </a:pPr>
            <a:r>
              <a:rPr lang="en-US" sz="3200" b="1" dirty="0" smtClean="0"/>
              <a:t>Notion that there are ‘just’ causes for violence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 dirty="0" smtClean="0"/>
              <a:t>	“</a:t>
            </a: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b="1" dirty="0" smtClean="0"/>
              <a:t>Blaming the victim for the violence received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i="1" dirty="0" smtClean="0"/>
              <a:t>	</a:t>
            </a:r>
            <a:endParaRPr lang="en-US" sz="2000" i="1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181600"/>
            <a:ext cx="14478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Myths and Realities about GBV</a:t>
            </a:r>
            <a:endParaRPr lang="en-US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598" cy="381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799"/>
                <a:gridCol w="4114799"/>
              </a:tblGrid>
              <a:tr h="370840"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MYTHS</a:t>
                      </a:r>
                    </a:p>
                    <a:p>
                      <a:pPr marL="342900" indent="-342900" algn="l"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GBV happens only to poor and marginalized women.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90000"/>
                        </a:lnSpc>
                        <a:spcBef>
                          <a:spcPct val="20000"/>
                        </a:spcBef>
                      </a:pPr>
                      <a:r>
                        <a:rPr lang="en-US" sz="2000" b="1" dirty="0" smtClean="0">
                          <a:solidFill>
                            <a:schemeClr val="accent2"/>
                          </a:solidFill>
                        </a:rPr>
                        <a:t>        </a:t>
                      </a:r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REALITIES</a:t>
                      </a:r>
                      <a:endParaRPr lang="en-US" sz="18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GBV happens among people of all socioeconomic, educational and racial profiles.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/>
                        <a:t>GBV is not common in industrialized countries.  </a:t>
                      </a:r>
                    </a:p>
                    <a:p>
                      <a:pPr marL="342900" indent="-342900" algn="l">
                        <a:spcBef>
                          <a:spcPct val="20000"/>
                        </a:spcBef>
                      </a:pPr>
                      <a:endParaRPr lang="en-US" sz="1800" b="1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90000"/>
                        </a:lnSpc>
                        <a:spcBef>
                          <a:spcPct val="20000"/>
                        </a:spcBef>
                      </a:pPr>
                      <a:endParaRPr lang="en-US" sz="1400" b="1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342900" indent="-3429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Even in developed countries, such as the US, 1 in 3 women report being physically sexually abused by their partner.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/>
                        <a:t>Men cannot control themselves.  Violence is simply a part of their nature.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Male violence is not genetically-based; it is perpetuated by a model of masculinity that permits and even encourages men to be aggressive.</a:t>
                      </a:r>
                      <a:endParaRPr lang="en-US" sz="1800" b="1" dirty="0" smtClean="0"/>
                    </a:p>
                  </a:txBody>
                  <a:tcPr marL="91439" marR="91439"/>
                </a:tc>
              </a:tr>
            </a:tbl>
          </a:graphicData>
        </a:graphic>
      </p:graphicFrame>
      <p:pic>
        <p:nvPicPr>
          <p:cNvPr id="5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Myths and Realities about GBV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598" cy="351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799"/>
                <a:gridCol w="4114799"/>
              </a:tblGrid>
              <a:tr h="370840">
                <a:tc>
                  <a:txBody>
                    <a:bodyPr/>
                    <a:lstStyle/>
                    <a:p>
                      <a:pPr marL="342900" indent="-342900" algn="ctr">
                        <a:spcBef>
                          <a:spcPct val="20000"/>
                        </a:spcBef>
                      </a:pPr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MYTHS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90000"/>
                        </a:lnSpc>
                        <a:spcBef>
                          <a:spcPct val="20000"/>
                        </a:spcBef>
                      </a:pPr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REALITIES</a:t>
                      </a:r>
                      <a:endParaRPr lang="en-US" sz="1800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 algn="ctr">
                        <a:lnSpc>
                          <a:spcPct val="90000"/>
                        </a:lnSpc>
                        <a:spcBef>
                          <a:spcPct val="20000"/>
                        </a:spcBef>
                        <a:buFontTx/>
                        <a:buNone/>
                      </a:pP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Victims of gender-based violence provoke the abuse through their inappropriate behavior.</a:t>
                      </a:r>
                    </a:p>
                    <a:p>
                      <a:pPr marL="342900" indent="-342900" algn="l">
                        <a:spcBef>
                          <a:spcPct val="20000"/>
                        </a:spcBef>
                      </a:pPr>
                      <a:endParaRPr lang="en-US" sz="1800" b="1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Blaming the victim is precisely the kind of attitude that has the potential to cause harm to a survivor of violence.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Most women are abused by strangers. Women are safe when they are home.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buFontTx/>
                        <a:buBlip>
                          <a:blip r:embed="rId2"/>
                        </a:buBlip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Studies consistently show that most women who experience GBV are abused by people they know; often the perpetrators are those they trust and love.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pic>
        <p:nvPicPr>
          <p:cNvPr id="5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GBV is a Public Health subject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sz="2800" b="1" dirty="0" smtClean="0">
                <a:latin typeface="Arial" charset="0"/>
              </a:rPr>
              <a:t>Fatal Outcomes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Femicide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Suicide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AIDS-related mortality</a:t>
            </a:r>
          </a:p>
          <a:p>
            <a:pPr marL="0" lvl="0" indent="0" fontAlgn="base"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Maternal mortality</a:t>
            </a:r>
            <a:r>
              <a:rPr lang="en-US" sz="2800" dirty="0" smtClean="0">
                <a:latin typeface="Arial" charset="0"/>
              </a:rPr>
              <a:t> </a:t>
            </a:r>
          </a:p>
          <a:p>
            <a:endParaRPr lang="en-US" dirty="0"/>
          </a:p>
        </p:txBody>
      </p:sp>
      <p:pic>
        <p:nvPicPr>
          <p:cNvPr id="7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b="1" dirty="0" smtClean="0">
                <a:latin typeface="Arial" charset="0"/>
              </a:rPr>
              <a:t>Non-fatal Outcome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799898"/>
          <a:ext cx="6096000" cy="449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867103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Sexual and Reproductive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Psychological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smtClean="0"/>
                        <a:t>and  Behavioral </a:t>
                      </a:r>
                      <a:endParaRPr lang="en-US" dirty="0"/>
                    </a:p>
                  </a:txBody>
                  <a:tcPr/>
                </a:tc>
              </a:tr>
              <a:tr h="3628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Fractures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Chronic pain syndromes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Fibromyalgia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Permanent disability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Gastro-intestinal disorders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Sexually-transmitted infections, including HIV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Unwanted pregnancy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Pregnancy complications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traumatic gynecologic fistula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Unsafe abortion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Depression and anxiety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Eating and sleep disorders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Drug and alcohol abuse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Poor self-esteem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Post-traumatic stress disorder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Self harm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>GBV Has Severe Reproductive Health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Violence during Pregnancy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Intimate partner violence prevalence of 4-15% during pregnancy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Leading cause of death among pregnant women may be homicide</a:t>
            </a:r>
            <a:r>
              <a:rPr lang="en-US" b="1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Violence and HIV/AIDS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Forced sex is correlated to HIV risk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Victims of violence tend to engage in behaviors that put their health at risk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Proposing condom use may increase women’s risk of violence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Disclosing HIV status may increase risk of violence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GBV is a Human Rights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tabLst>
                <a:tab pos="0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GBV violates the following principles of  the UN Universal Declaration of Human Rights: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tabLst>
                <a:tab pos="0" algn="l"/>
              </a:tabLst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  <a:tabLst>
                <a:tab pos="0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Article 1</a:t>
            </a:r>
            <a:r>
              <a:rPr lang="en-US" sz="2800" dirty="0" smtClean="0">
                <a:solidFill>
                  <a:srgbClr val="002060"/>
                </a:solidFill>
              </a:rPr>
              <a:t>: “All human beings are born free and equal in dignity and rights…”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  <a:tabLst>
                <a:tab pos="0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Article 3</a:t>
            </a:r>
            <a:r>
              <a:rPr lang="en-US" sz="2800" dirty="0" smtClean="0">
                <a:solidFill>
                  <a:srgbClr val="002060"/>
                </a:solidFill>
              </a:rPr>
              <a:t>: “Everyone has the right to life, liberty and security of person.”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  <a:tabLst>
                <a:tab pos="0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Article 5</a:t>
            </a:r>
            <a:r>
              <a:rPr lang="en-US" sz="2800" dirty="0" smtClean="0">
                <a:solidFill>
                  <a:srgbClr val="002060"/>
                </a:solidFill>
              </a:rPr>
              <a:t>: “No one shall be subjected to torture or to cruelty, inhuman or degrading treatment or punishment.”</a:t>
            </a: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  <a:tabLst>
                <a:tab pos="0" algn="l"/>
              </a:tabLst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tabLst>
                <a:tab pos="0" algn="l"/>
              </a:tabLst>
            </a:pPr>
            <a:endParaRPr lang="en-US" sz="2400" dirty="0" smtClean="0"/>
          </a:p>
          <a:p>
            <a:pPr marL="0" indent="0" ea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Char char="•"/>
              <a:tabLst>
                <a:tab pos="0" algn="l"/>
              </a:tabLst>
            </a:pPr>
            <a:endParaRPr lang="en-US" sz="24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Coast Women In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 Registered non profit making women organization.</a:t>
            </a:r>
          </a:p>
          <a:p>
            <a:r>
              <a:rPr lang="en-US" sz="4000" dirty="0" smtClean="0"/>
              <a:t>Established </a:t>
            </a:r>
            <a:r>
              <a:rPr lang="en-US" sz="4000" smtClean="0"/>
              <a:t>in </a:t>
            </a:r>
            <a:r>
              <a:rPr lang="en-US" sz="4000" smtClean="0"/>
              <a:t>2006 </a:t>
            </a:r>
            <a:r>
              <a:rPr lang="en-US" sz="4000" dirty="0" smtClean="0"/>
              <a:t>, Working with the grassroots women.</a:t>
            </a:r>
          </a:p>
          <a:p>
            <a:r>
              <a:rPr lang="en-US" sz="4000" dirty="0" smtClean="0"/>
              <a:t>Based in Mombasa , </a:t>
            </a:r>
            <a:r>
              <a:rPr lang="en-US" sz="4000" dirty="0" err="1" smtClean="0"/>
              <a:t>Zakheme</a:t>
            </a:r>
            <a:r>
              <a:rPr lang="en-US" sz="4000" dirty="0" smtClean="0"/>
              <a:t> Road </a:t>
            </a:r>
            <a:r>
              <a:rPr lang="en-US" sz="4000" dirty="0" err="1" smtClean="0"/>
              <a:t>Mshomoroni</a:t>
            </a:r>
            <a:endParaRPr lang="en-US" sz="40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1816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Social Costs of GBV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 smtClean="0"/>
              <a:t>Reflected in economic and health costs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Effects on school attendance and performance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Decline in health status and quality of life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Intergenerational effects of violence </a:t>
            </a:r>
            <a:endParaRPr lang="en-US" sz="3200" dirty="0" smtClean="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200" dirty="0" smtClean="0"/>
              <a:t>Reduced civic/community participation 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Culture of violence </a:t>
            </a:r>
          </a:p>
          <a:p>
            <a:endParaRPr lang="en-US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> Changing the Norms around GBV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Clinic and community-based education efforts</a:t>
            </a:r>
          </a:p>
          <a:p>
            <a:r>
              <a:rPr lang="en-US" sz="2800" dirty="0" smtClean="0">
                <a:cs typeface="Times New Roman" pitchFamily="18" charset="0"/>
              </a:rPr>
              <a:t>Programs for men aimed at promoting gender equitable relationships</a:t>
            </a:r>
          </a:p>
          <a:p>
            <a:r>
              <a:rPr lang="en-US" sz="2800" dirty="0" smtClean="0">
                <a:cs typeface="Times New Roman" pitchFamily="18" charset="0"/>
              </a:rPr>
              <a:t>Behavior change mass media campaigns and edutainment</a:t>
            </a:r>
          </a:p>
          <a:p>
            <a:r>
              <a:rPr lang="en-US" sz="2800" dirty="0" smtClean="0">
                <a:cs typeface="Times New Roman" pitchFamily="18" charset="0"/>
              </a:rPr>
              <a:t>Incorporation of gender equality, human rights and violence prevention into school curriculum and church programs. </a:t>
            </a:r>
            <a:endParaRPr lang="en-US" sz="28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i="1" dirty="0" smtClean="0">
                <a:solidFill>
                  <a:srgbClr val="0070C0"/>
                </a:solidFill>
              </a:rPr>
              <a:t>Gender equality is more than a goal in itself. It is a precondition for meeting the challenge of reducing poverty, promoting sustainable development and building good governance. </a:t>
            </a:r>
            <a:br>
              <a:rPr lang="en-US" sz="3200" i="1" dirty="0" smtClean="0">
                <a:solidFill>
                  <a:srgbClr val="0070C0"/>
                </a:solidFill>
              </a:rPr>
            </a:br>
            <a:r>
              <a:rPr lang="en-US" sz="3200" i="1" dirty="0" smtClean="0"/>
              <a:t>Kofi  Anan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b="1" i="1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191000"/>
            <a:ext cx="25146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/>
              <a:t>Mission.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To  Identify and Reinforce Women`s </a:t>
            </a:r>
            <a:r>
              <a:rPr lang="en-US" sz="4800" dirty="0"/>
              <a:t>R</a:t>
            </a:r>
            <a:r>
              <a:rPr lang="en-US" sz="4800" dirty="0" smtClean="0"/>
              <a:t>ole In Education, Leadership, Development and Good Governance</a:t>
            </a:r>
            <a:r>
              <a:rPr lang="en-US" sz="5400" dirty="0" smtClean="0"/>
              <a:t>.             </a:t>
            </a:r>
            <a:endParaRPr lang="en-US" sz="5400" dirty="0"/>
          </a:p>
        </p:txBody>
      </p:sp>
      <p:pic>
        <p:nvPicPr>
          <p:cNvPr id="5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029200"/>
            <a:ext cx="16002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 society free from any form of violence and discrimination against Women.</a:t>
            </a:r>
          </a:p>
          <a:p>
            <a:r>
              <a:rPr lang="en-US" sz="4000" dirty="0" smtClean="0"/>
              <a:t>This goal we struggle to achieve through “promotion of good governance that respects human rights towards gender equality and rule of law”					</a:t>
            </a:r>
            <a:endParaRPr lang="en-US" sz="40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562600"/>
            <a:ext cx="14478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Programs.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20040" indent="-320040">
              <a:buNone/>
              <a:defRPr/>
            </a:pPr>
            <a:r>
              <a:rPr lang="en-US" sz="2800" b="1" u="sng" dirty="0"/>
              <a:t> </a:t>
            </a:r>
            <a:r>
              <a:rPr lang="en-US" sz="3600" dirty="0" smtClean="0"/>
              <a:t>Women </a:t>
            </a:r>
            <a:r>
              <a:rPr lang="en-US" sz="3600" dirty="0"/>
              <a:t>economical/leadership empowerment </a:t>
            </a:r>
          </a:p>
          <a:p>
            <a:pPr marL="320040" indent="-320040">
              <a:buNone/>
              <a:defRPr/>
            </a:pPr>
            <a:r>
              <a:rPr lang="en-US" sz="3600" dirty="0"/>
              <a:t>-GBV Awareness / Prevention / Support</a:t>
            </a:r>
          </a:p>
          <a:p>
            <a:pPr marL="320040" indent="-320040">
              <a:buNone/>
              <a:defRPr/>
            </a:pPr>
            <a:r>
              <a:rPr lang="en-US" sz="3600" dirty="0"/>
              <a:t>-Advocacy </a:t>
            </a:r>
          </a:p>
          <a:p>
            <a:pPr marL="320040" indent="-320040">
              <a:buNone/>
              <a:defRPr/>
            </a:pPr>
            <a:r>
              <a:rPr lang="en-US" sz="3600" dirty="0"/>
              <a:t>-Reproductive Health and HIV/AIDS</a:t>
            </a:r>
          </a:p>
          <a:p>
            <a:pPr marL="320040" indent="-320040">
              <a:buNone/>
              <a:defRPr/>
            </a:pPr>
            <a:r>
              <a:rPr lang="en-US" sz="3600" dirty="0" smtClean="0"/>
              <a:t>-Healthy </a:t>
            </a:r>
            <a:r>
              <a:rPr lang="en-US" sz="3600" dirty="0"/>
              <a:t>Action Campaign</a:t>
            </a:r>
          </a:p>
          <a:p>
            <a:pPr marL="320040" indent="-320040">
              <a:buNone/>
              <a:defRPr/>
            </a:pPr>
            <a:r>
              <a:rPr lang="en-US" sz="3600" dirty="0"/>
              <a:t>-Social Justice</a:t>
            </a:r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029200"/>
            <a:ext cx="16002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Overview of Gender-Based Violence.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Gender Based Violence is a Global Public Health Problem.          </a:t>
            </a:r>
            <a:endParaRPr lang="en-US" sz="48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495800"/>
            <a:ext cx="16002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Definition of Gender Based Violence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3200" b="1" dirty="0" smtClean="0"/>
              <a:t>Any act of </a:t>
            </a:r>
            <a:r>
              <a:rPr lang="en-US" sz="3200" b="1" dirty="0" smtClean="0"/>
              <a:t>gender-based</a:t>
            </a:r>
            <a:r>
              <a:rPr lang="en-GB" sz="3200" b="1" dirty="0" smtClean="0"/>
              <a:t> violence that results in, or is likely to result in, physical, sexual, or psychological harm or suffering for  a person, including threats of such acts, coercion, or arbitrary deprivations of liberty, whether occurring in public or private life  owing to her/his gender.” </a:t>
            </a:r>
            <a:r>
              <a:rPr lang="en-US" sz="2000" b="1" i="1" dirty="0" smtClean="0"/>
              <a:t>-    		</a:t>
            </a:r>
            <a:endParaRPr lang="en-US" dirty="0"/>
          </a:p>
        </p:txBody>
      </p:sp>
      <p:pic>
        <p:nvPicPr>
          <p:cNvPr id="5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410200"/>
            <a:ext cx="14478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 </a:t>
            </a:r>
            <a:r>
              <a:rPr lang="en-US" b="1" i="1" dirty="0" smtClean="0">
                <a:solidFill>
                  <a:schemeClr val="accent2"/>
                </a:solidFill>
              </a:rPr>
              <a:t>Gender</a:t>
            </a:r>
            <a:r>
              <a:rPr lang="en-US" b="1" dirty="0" smtClean="0"/>
              <a:t>-Based Violence?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Gender norms and inequity condone and perpetuate violence against women.</a:t>
            </a:r>
          </a:p>
          <a:p>
            <a:pPr>
              <a:buFontTx/>
              <a:buNone/>
            </a:pPr>
            <a:endParaRPr lang="en-GB" sz="2400" dirty="0" smtClean="0"/>
          </a:p>
          <a:p>
            <a:r>
              <a:rPr lang="en-GB" sz="2400" dirty="0" smtClean="0"/>
              <a:t>Gender influences the patterns of violence among men vs. violence against women.</a:t>
            </a:r>
          </a:p>
          <a:p>
            <a:pPr>
              <a:buFontTx/>
              <a:buNone/>
            </a:pPr>
            <a:endParaRPr lang="en-GB" sz="2400" dirty="0" smtClean="0"/>
          </a:p>
          <a:p>
            <a:r>
              <a:rPr lang="en-GB" sz="2400" dirty="0" smtClean="0"/>
              <a:t>Violence against women is used to support unequal gender roles.</a:t>
            </a:r>
          </a:p>
          <a:p>
            <a:pPr>
              <a:buFontTx/>
              <a:buNone/>
            </a:pPr>
            <a:r>
              <a:rPr lang="en-GB" sz="2400" dirty="0" smtClean="0"/>
              <a:t>							</a:t>
            </a:r>
            <a:endParaRPr lang="en-GB" sz="24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876800"/>
            <a:ext cx="16002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Types of Gender-Based Violence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Intimate partner violence </a:t>
            </a:r>
            <a:r>
              <a:rPr lang="en-US" sz="2000" i="1" dirty="0" smtClean="0"/>
              <a:t>(physical, sexual, psychological, economic)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Sexual coercion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Childhood sexual abuse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Rape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Trafficking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Rape in conflict situations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Acid throwing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Female Genital Mutilation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err="1" smtClean="0"/>
              <a:t>Honour</a:t>
            </a:r>
            <a:r>
              <a:rPr lang="en-US" sz="2800" dirty="0" smtClean="0"/>
              <a:t> killings</a:t>
            </a:r>
          </a:p>
          <a:p>
            <a:pPr>
              <a:lnSpc>
                <a:spcPct val="90000"/>
              </a:lnSpc>
              <a:buFont typeface="Wingdings" pitchFamily="2" charset="2"/>
              <a:buChar char=""/>
            </a:pPr>
            <a:r>
              <a:rPr lang="en-US" sz="2800" dirty="0" smtClean="0"/>
              <a:t>Dowry deaths					</a:t>
            </a:r>
            <a:endParaRPr lang="en-US" sz="2800" dirty="0"/>
          </a:p>
        </p:txBody>
      </p:sp>
      <p:pic>
        <p:nvPicPr>
          <p:cNvPr id="4" name="Picture 2" descr="C:\Users\Public\Pictures\Sample Pictures\coast women log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800600"/>
            <a:ext cx="16002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</TotalTime>
  <Words>1008</Words>
  <Application>Microsoft Office PowerPoint</Application>
  <PresentationFormat>On-screen Show (4:3)</PresentationFormat>
  <Paragraphs>146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               Coast Women In Development.</vt:lpstr>
      <vt:lpstr>Coast Women In Development</vt:lpstr>
      <vt:lpstr>Mission.</vt:lpstr>
      <vt:lpstr>Goal</vt:lpstr>
      <vt:lpstr>Programs. </vt:lpstr>
      <vt:lpstr> Overview of Gender-Based Violence. </vt:lpstr>
      <vt:lpstr>Definition of Gender Based Violence</vt:lpstr>
      <vt:lpstr>Why Gender-Based Violence?</vt:lpstr>
      <vt:lpstr>Types of Gender-Based Violence</vt:lpstr>
      <vt:lpstr>Intimate Partner Violence</vt:lpstr>
      <vt:lpstr> Examples:</vt:lpstr>
      <vt:lpstr>Sexual Compulsion</vt:lpstr>
      <vt:lpstr>Attitudes toward Gender-Based Violence</vt:lpstr>
      <vt:lpstr>Myths and Realities about GBV</vt:lpstr>
      <vt:lpstr>Myths and Realities about GBV</vt:lpstr>
      <vt:lpstr>GBV is a Public Health subject</vt:lpstr>
      <vt:lpstr>Non-fatal Outcome</vt:lpstr>
      <vt:lpstr>GBV Has Severe Reproductive Health Impacts</vt:lpstr>
      <vt:lpstr>GBV is a Human Rights Issue</vt:lpstr>
      <vt:lpstr>Social Costs of GBV</vt:lpstr>
      <vt:lpstr> Changing the Norms around GBV</vt:lpstr>
      <vt:lpstr>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 Women In Development</dc:title>
  <dc:creator>kimtai</dc:creator>
  <cp:lastModifiedBy>cwid</cp:lastModifiedBy>
  <cp:revision>42</cp:revision>
  <dcterms:created xsi:type="dcterms:W3CDTF">2011-10-02T09:57:23Z</dcterms:created>
  <dcterms:modified xsi:type="dcterms:W3CDTF">2011-10-03T08:31:14Z</dcterms:modified>
</cp:coreProperties>
</file>